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4" r:id="rId26"/>
  </p:sldIdLst>
  <p:sldSz cx="18288000" cy="10287000"/>
  <p:notesSz cx="6858000" cy="9144000"/>
  <p:embeddedFontLst>
    <p:embeddedFont>
      <p:font typeface="Didact Gothic" panose="00000500000000000000"/>
      <p:regular r:id="rId30"/>
      <p:italic r:id="rId31"/>
    </p:embeddedFont>
    <p:embeddedFont>
      <p:font typeface="Canva Sans" panose="020B0503030501040103"/>
      <p:regular r:id="rId32"/>
    </p:embeddedFont>
    <p:embeddedFont>
      <p:font typeface="Canva Sans Italics" panose="00000500000000000000"/>
      <p:regular r:id="rId33"/>
      <p:italic r:id="rId34"/>
    </p:embeddedFont>
    <p:embeddedFont>
      <p:font typeface="Canva Sans Bold Italics" panose="020B0803030501040103"/>
      <p:bold r:id="rId35"/>
      <p:boldItalic r:id="rId36"/>
    </p:embeddedFont>
    <p:embeddedFont>
      <p:font typeface="Canva Sans Bold" panose="020B0803030501040103"/>
      <p:bold r:id="rId37"/>
      <p:boldItalic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2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GIF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51370" y="69407"/>
            <a:ext cx="10167236" cy="10167236"/>
          </a:xfrm>
          <a:custGeom>
            <a:avLst/>
            <a:gdLst/>
            <a:ahLst/>
            <a:cxnLst/>
            <a:rect l="l" t="t" r="r" b="b"/>
            <a:pathLst>
              <a:path w="10167236" h="10167236">
                <a:moveTo>
                  <a:pt x="0" y="0"/>
                </a:moveTo>
                <a:lnTo>
                  <a:pt x="10167237" y="0"/>
                </a:lnTo>
                <a:lnTo>
                  <a:pt x="10167237" y="10167236"/>
                </a:lnTo>
                <a:lnTo>
                  <a:pt x="0" y="101672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sp>
      <p:sp>
        <p:nvSpPr>
          <p:cNvPr id="3" name="AutoShape 3"/>
          <p:cNvSpPr/>
          <p:nvPr/>
        </p:nvSpPr>
        <p:spPr>
          <a:xfrm>
            <a:off x="8421515" y="9434195"/>
            <a:ext cx="8837785" cy="0"/>
          </a:xfrm>
          <a:prstGeom prst="line">
            <a:avLst/>
          </a:prstGeom>
          <a:ln w="9525" cap="flat">
            <a:solidFill>
              <a:srgbClr val="68BD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623369" y="9662795"/>
            <a:ext cx="540681" cy="286561"/>
          </a:xfrm>
          <a:custGeom>
            <a:avLst/>
            <a:gdLst/>
            <a:ahLst/>
            <a:cxnLst/>
            <a:rect l="l" t="t" r="r" b="b"/>
            <a:pathLst>
              <a:path w="540681" h="28656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08322" y="5527403"/>
            <a:ext cx="88377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68BDB2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Presented by:</a:t>
            </a:r>
            <a:endParaRPr lang="en-US" sz="3000">
              <a:solidFill>
                <a:srgbClr val="68BDB2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58512" y="2095407"/>
            <a:ext cx="8837787" cy="289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0"/>
              </a:lnSpc>
            </a:pPr>
            <a:r>
              <a:rPr lang="en-US" sz="7300">
                <a:solidFill>
                  <a:srgbClr val="F4F4F4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Image segmentation: </a:t>
            </a:r>
            <a:endParaRPr lang="en-US" sz="7300">
              <a:solidFill>
                <a:srgbClr val="F4F4F4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  <a:p>
            <a:pPr algn="l">
              <a:lnSpc>
                <a:spcPts val="6650"/>
              </a:lnSpc>
            </a:pPr>
            <a:r>
              <a:rPr lang="en-US" sz="5000">
                <a:solidFill>
                  <a:srgbClr val="F4F4F4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P</a:t>
            </a:r>
            <a:r>
              <a:rPr lang="en-US" sz="5000">
                <a:solidFill>
                  <a:srgbClr val="F4F4F4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oint, Line and Edge detection Template Matching</a:t>
            </a:r>
            <a:endParaRPr lang="en-US" sz="5000">
              <a:solidFill>
                <a:srgbClr val="F4F4F4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21515" y="6197623"/>
            <a:ext cx="7247103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IN" altLang="en-US" sz="25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Sd.Md.S</a:t>
            </a:r>
            <a:r>
              <a:rPr lang="en-US" sz="25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ameer(21bce8463)</a:t>
            </a:r>
            <a:endParaRPr lang="en-US" sz="25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vivek vardhan(21bce9558)</a:t>
            </a:r>
            <a:endParaRPr lang="en-US" sz="25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Boda Venkatesh (21BCE9463)</a:t>
            </a:r>
            <a:endParaRPr lang="en-US" sz="25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Dasari Gunatej Utham (21BCE9564)</a:t>
            </a:r>
            <a:endParaRPr lang="en-US" sz="25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750" lvl="1" indent="-269875" algn="l">
              <a:lnSpc>
                <a:spcPts val="3500"/>
              </a:lnSpc>
              <a:buFont typeface="Arial" panose="020B0604020202020204"/>
              <a:buChar char="•"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6197" y="1202431"/>
            <a:ext cx="17331231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Document </a:t>
            </a: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Analysis: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Identifying lines in scanned documents to detect text or tables.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196197" y="2619385"/>
            <a:ext cx="1640362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Architectural Analysis: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Analyzing building structures or floor plans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479823" y="4257694"/>
            <a:ext cx="25519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Techniques:</a:t>
            </a:r>
            <a:endParaRPr lang="en-US" sz="34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5752484"/>
            <a:ext cx="18288000" cy="274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Hough Transform: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method that detects lines by transforming points in the image into a parameter space to find lines.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Probabilistic Hough Transform: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 variant that uses a randomized approach to detect lines more efficiently.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53970" y="2915205"/>
            <a:ext cx="8004190" cy="6343095"/>
          </a:xfrm>
          <a:custGeom>
            <a:avLst/>
            <a:gdLst/>
            <a:ahLst/>
            <a:cxnLst/>
            <a:rect l="l" t="t" r="r" b="b"/>
            <a:pathLst>
              <a:path w="8004190" h="6343095">
                <a:moveTo>
                  <a:pt x="0" y="0"/>
                </a:moveTo>
                <a:lnTo>
                  <a:pt x="8004190" y="0"/>
                </a:lnTo>
                <a:lnTo>
                  <a:pt x="8004190" y="6343095"/>
                </a:lnTo>
                <a:lnTo>
                  <a:pt x="0" y="63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6" r="-289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788" y="332754"/>
            <a:ext cx="4503182" cy="69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4. Edge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2216" y="1520202"/>
            <a:ext cx="17005329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Detecting the boundaries between different regions in an image, which is crucial for understanding object shapes and structures.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7903" y="507365"/>
            <a:ext cx="272974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It’s Used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7903" y="1545855"/>
            <a:ext cx="17749278" cy="3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Object Recognition: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dentifying object boundaries to help in object detection and classification.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Image Enhancement: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Highlighting edges to enhance features or for further image processing.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Medical Imaging:  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Detecting boundaries of organs or abnormalities.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467903" y="5727362"/>
            <a:ext cx="239696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Techniques</a:t>
            </a:r>
            <a:r>
              <a:rPr lang="en-US" sz="3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</a:t>
            </a:r>
            <a:endParaRPr lang="en-US" sz="3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5807" y="6471311"/>
            <a:ext cx="17352193" cy="274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Canny Edge Detector: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edge detection algorithm that uses a multi-stage process to identify edges with high accuracy.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Sobel Operator: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Detects edges by calculating gradients in the image.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Prewitt Operator:      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Similar to Sobel but uses different convolution kernels.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88334" y="3235843"/>
            <a:ext cx="8111333" cy="5762667"/>
          </a:xfrm>
          <a:custGeom>
            <a:avLst/>
            <a:gdLst/>
            <a:ahLst/>
            <a:cxnLst/>
            <a:rect l="l" t="t" r="r" b="b"/>
            <a:pathLst>
              <a:path w="8111333" h="5762667">
                <a:moveTo>
                  <a:pt x="0" y="0"/>
                </a:moveTo>
                <a:lnTo>
                  <a:pt x="8111332" y="0"/>
                </a:lnTo>
                <a:lnTo>
                  <a:pt x="8111332" y="5762668"/>
                </a:lnTo>
                <a:lnTo>
                  <a:pt x="0" y="576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9086" y="332741"/>
            <a:ext cx="549794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5. Template Matching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571509"/>
            <a:ext cx="18288000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Finding regions in an image that match a predefined template, useful for object detection and localization.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0517" y="507365"/>
            <a:ext cx="272974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It’s Used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534" y="1622815"/>
            <a:ext cx="17621011" cy="383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Object Detection: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dentifying and locating objects within an image by matching them with a template.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Quality Control: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Checking for defects or discrepancies in manufacturing by matching parts with templates.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Face Recognition: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Matching face templates to recognize individuals in images or video streams.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533013" y="5640877"/>
            <a:ext cx="24719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Techniques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</a:t>
            </a:r>
            <a:endParaRPr lang="en-US" sz="3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534" y="6599578"/>
            <a:ext cx="17877545" cy="274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Cross-Correlation:     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Measures similarity between the template and the image using correlation.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Normalized Cross-Correlation: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Adjusts for changes in brightness and contrast to improve matching accuracy.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66775" y="905583"/>
            <a:ext cx="4048514" cy="773733"/>
            <a:chOff x="0" y="0"/>
            <a:chExt cx="1066275" cy="2037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6275" cy="203782"/>
            </a:xfrm>
            <a:custGeom>
              <a:avLst/>
              <a:gdLst/>
              <a:ahLst/>
              <a:cxnLst/>
              <a:rect l="l" t="t" r="r" b="b"/>
              <a:pathLst>
                <a:path w="1066275" h="203782">
                  <a:moveTo>
                    <a:pt x="42070" y="0"/>
                  </a:moveTo>
                  <a:lnTo>
                    <a:pt x="1024205" y="0"/>
                  </a:lnTo>
                  <a:cubicBezTo>
                    <a:pt x="1035363" y="0"/>
                    <a:pt x="1046063" y="4432"/>
                    <a:pt x="1053953" y="12322"/>
                  </a:cubicBezTo>
                  <a:cubicBezTo>
                    <a:pt x="1061843" y="20212"/>
                    <a:pt x="1066275" y="30913"/>
                    <a:pt x="1066275" y="42070"/>
                  </a:cubicBezTo>
                  <a:lnTo>
                    <a:pt x="1066275" y="161711"/>
                  </a:lnTo>
                  <a:cubicBezTo>
                    <a:pt x="1066275" y="172869"/>
                    <a:pt x="1061843" y="183570"/>
                    <a:pt x="1053953" y="191459"/>
                  </a:cubicBezTo>
                  <a:cubicBezTo>
                    <a:pt x="1046063" y="199349"/>
                    <a:pt x="1035363" y="203782"/>
                    <a:pt x="1024205" y="203782"/>
                  </a:cubicBezTo>
                  <a:lnTo>
                    <a:pt x="42070" y="203782"/>
                  </a:lnTo>
                  <a:cubicBezTo>
                    <a:pt x="18836" y="203782"/>
                    <a:pt x="0" y="184946"/>
                    <a:pt x="0" y="161711"/>
                  </a:cubicBezTo>
                  <a:lnTo>
                    <a:pt x="0" y="42070"/>
                  </a:lnTo>
                  <a:cubicBezTo>
                    <a:pt x="0" y="18836"/>
                    <a:pt x="18836" y="0"/>
                    <a:pt x="42070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66275" cy="232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FFFFFF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POINT DETECTION</a:t>
              </a:r>
              <a:endParaRPr lang="en-US" sz="3400">
                <a:solidFill>
                  <a:srgbClr val="FFFFFF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592562" y="3240277"/>
            <a:ext cx="4032823" cy="2168185"/>
          </a:xfrm>
          <a:custGeom>
            <a:avLst/>
            <a:gdLst/>
            <a:ahLst/>
            <a:cxnLst/>
            <a:rect l="l" t="t" r="r" b="b"/>
            <a:pathLst>
              <a:path w="4032823" h="2168185">
                <a:moveTo>
                  <a:pt x="0" y="0"/>
                </a:moveTo>
                <a:lnTo>
                  <a:pt x="4032823" y="0"/>
                </a:lnTo>
                <a:lnTo>
                  <a:pt x="4032823" y="2168184"/>
                </a:lnTo>
                <a:lnTo>
                  <a:pt x="0" y="216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51094" y="3240277"/>
            <a:ext cx="3854550" cy="2168185"/>
          </a:xfrm>
          <a:custGeom>
            <a:avLst/>
            <a:gdLst/>
            <a:ahLst/>
            <a:cxnLst/>
            <a:rect l="l" t="t" r="r" b="b"/>
            <a:pathLst>
              <a:path w="3854550" h="2168185">
                <a:moveTo>
                  <a:pt x="0" y="0"/>
                </a:moveTo>
                <a:lnTo>
                  <a:pt x="3854550" y="0"/>
                </a:lnTo>
                <a:lnTo>
                  <a:pt x="3854550" y="2168184"/>
                </a:lnTo>
                <a:lnTo>
                  <a:pt x="0" y="216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6" t="-4104" r="-2885" b="-275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98820" y="6945627"/>
            <a:ext cx="3211959" cy="1719195"/>
          </a:xfrm>
          <a:custGeom>
            <a:avLst/>
            <a:gdLst/>
            <a:ahLst/>
            <a:cxnLst/>
            <a:rect l="l" t="t" r="r" b="b"/>
            <a:pathLst>
              <a:path w="3211959" h="1719195">
                <a:moveTo>
                  <a:pt x="0" y="0"/>
                </a:moveTo>
                <a:lnTo>
                  <a:pt x="3211959" y="0"/>
                </a:lnTo>
                <a:lnTo>
                  <a:pt x="3211959" y="1719195"/>
                </a:lnTo>
                <a:lnTo>
                  <a:pt x="0" y="1719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10349" y="5849680"/>
            <a:ext cx="6202486" cy="1502910"/>
          </a:xfrm>
          <a:custGeom>
            <a:avLst/>
            <a:gdLst/>
            <a:ahLst/>
            <a:cxnLst/>
            <a:rect l="l" t="t" r="r" b="b"/>
            <a:pathLst>
              <a:path w="6202486" h="1502910">
                <a:moveTo>
                  <a:pt x="0" y="0"/>
                </a:moveTo>
                <a:lnTo>
                  <a:pt x="6202486" y="0"/>
                </a:lnTo>
                <a:lnTo>
                  <a:pt x="6202486" y="1502910"/>
                </a:lnTo>
                <a:lnTo>
                  <a:pt x="0" y="15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963638"/>
            <a:ext cx="16598429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isolated point is a point whose grey level is significantly different from its background  in a homogeneous area.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98699" y="5439788"/>
            <a:ext cx="10621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Mask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04799" y="5439788"/>
            <a:ext cx="12527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Image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8646" y="7181655"/>
            <a:ext cx="723697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where, T is anon negative integer.   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392230"/>
            <a:ext cx="837406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Steps for point detection:</a:t>
            </a:r>
            <a:endParaRPr lang="en-US" sz="3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Apply Lalacian filter to the image to obtain R(x,y).</a:t>
            </a:r>
            <a:endParaRPr lang="en-US" sz="3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Create binary image by threshold </a:t>
            </a:r>
            <a:endParaRPr lang="en-US" sz="3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39406" y="8702922"/>
            <a:ext cx="542603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Sample mask for Point Detection</a:t>
            </a:r>
            <a:endParaRPr lang="en-US" sz="2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66775" y="905583"/>
            <a:ext cx="4048514" cy="773733"/>
            <a:chOff x="0" y="0"/>
            <a:chExt cx="1066275" cy="203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6275" cy="203782"/>
            </a:xfrm>
            <a:custGeom>
              <a:avLst/>
              <a:gdLst/>
              <a:ahLst/>
              <a:cxnLst/>
              <a:rect l="l" t="t" r="r" b="b"/>
              <a:pathLst>
                <a:path w="1066275" h="203782">
                  <a:moveTo>
                    <a:pt x="42070" y="0"/>
                  </a:moveTo>
                  <a:lnTo>
                    <a:pt x="1024205" y="0"/>
                  </a:lnTo>
                  <a:cubicBezTo>
                    <a:pt x="1035363" y="0"/>
                    <a:pt x="1046063" y="4432"/>
                    <a:pt x="1053953" y="12322"/>
                  </a:cubicBezTo>
                  <a:cubicBezTo>
                    <a:pt x="1061843" y="20212"/>
                    <a:pt x="1066275" y="30913"/>
                    <a:pt x="1066275" y="42070"/>
                  </a:cubicBezTo>
                  <a:lnTo>
                    <a:pt x="1066275" y="161711"/>
                  </a:lnTo>
                  <a:cubicBezTo>
                    <a:pt x="1066275" y="172869"/>
                    <a:pt x="1061843" y="183570"/>
                    <a:pt x="1053953" y="191459"/>
                  </a:cubicBezTo>
                  <a:cubicBezTo>
                    <a:pt x="1046063" y="199349"/>
                    <a:pt x="1035363" y="203782"/>
                    <a:pt x="1024205" y="203782"/>
                  </a:cubicBezTo>
                  <a:lnTo>
                    <a:pt x="42070" y="203782"/>
                  </a:lnTo>
                  <a:cubicBezTo>
                    <a:pt x="18836" y="203782"/>
                    <a:pt x="0" y="184946"/>
                    <a:pt x="0" y="161711"/>
                  </a:cubicBezTo>
                  <a:lnTo>
                    <a:pt x="0" y="42070"/>
                  </a:lnTo>
                  <a:cubicBezTo>
                    <a:pt x="0" y="18836"/>
                    <a:pt x="18836" y="0"/>
                    <a:pt x="42070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66275" cy="232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FFFFFF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 LINE DETECTION</a:t>
              </a:r>
              <a:endParaRPr lang="en-US" sz="3400">
                <a:solidFill>
                  <a:srgbClr val="FFFFFF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2327" y="3831236"/>
            <a:ext cx="3552962" cy="2302846"/>
          </a:xfrm>
          <a:custGeom>
            <a:avLst/>
            <a:gdLst/>
            <a:ahLst/>
            <a:cxnLst/>
            <a:rect l="l" t="t" r="r" b="b"/>
            <a:pathLst>
              <a:path w="3552962" h="2302846">
                <a:moveTo>
                  <a:pt x="0" y="0"/>
                </a:moveTo>
                <a:lnTo>
                  <a:pt x="3552962" y="0"/>
                </a:lnTo>
                <a:lnTo>
                  <a:pt x="3552962" y="2302846"/>
                </a:lnTo>
                <a:lnTo>
                  <a:pt x="0" y="230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07475" y="3849186"/>
            <a:ext cx="3463389" cy="2266946"/>
          </a:xfrm>
          <a:custGeom>
            <a:avLst/>
            <a:gdLst/>
            <a:ahLst/>
            <a:cxnLst/>
            <a:rect l="l" t="t" r="r" b="b"/>
            <a:pathLst>
              <a:path w="3463389" h="2266946">
                <a:moveTo>
                  <a:pt x="0" y="0"/>
                </a:moveTo>
                <a:lnTo>
                  <a:pt x="3463389" y="0"/>
                </a:lnTo>
                <a:lnTo>
                  <a:pt x="3463389" y="2266946"/>
                </a:lnTo>
                <a:lnTo>
                  <a:pt x="0" y="226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3831236"/>
            <a:ext cx="3377221" cy="2205217"/>
          </a:xfrm>
          <a:custGeom>
            <a:avLst/>
            <a:gdLst/>
            <a:ahLst/>
            <a:cxnLst/>
            <a:rect l="l" t="t" r="r" b="b"/>
            <a:pathLst>
              <a:path w="3377221" h="2205217">
                <a:moveTo>
                  <a:pt x="0" y="0"/>
                </a:moveTo>
                <a:lnTo>
                  <a:pt x="3377221" y="0"/>
                </a:lnTo>
                <a:lnTo>
                  <a:pt x="3377221" y="2205217"/>
                </a:lnTo>
                <a:lnTo>
                  <a:pt x="0" y="22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26021" y="3831236"/>
            <a:ext cx="3284694" cy="2205217"/>
          </a:xfrm>
          <a:custGeom>
            <a:avLst/>
            <a:gdLst/>
            <a:ahLst/>
            <a:cxnLst/>
            <a:rect l="l" t="t" r="r" b="b"/>
            <a:pathLst>
              <a:path w="3284694" h="2205217">
                <a:moveTo>
                  <a:pt x="0" y="0"/>
                </a:moveTo>
                <a:lnTo>
                  <a:pt x="3284693" y="0"/>
                </a:lnTo>
                <a:lnTo>
                  <a:pt x="3284693" y="2205217"/>
                </a:lnTo>
                <a:lnTo>
                  <a:pt x="0" y="220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89960" y="8232825"/>
            <a:ext cx="4330934" cy="899663"/>
          </a:xfrm>
          <a:custGeom>
            <a:avLst/>
            <a:gdLst/>
            <a:ahLst/>
            <a:cxnLst/>
            <a:rect l="l" t="t" r="r" b="b"/>
            <a:pathLst>
              <a:path w="4330934" h="899663">
                <a:moveTo>
                  <a:pt x="0" y="0"/>
                </a:moveTo>
                <a:lnTo>
                  <a:pt x="4330934" y="0"/>
                </a:lnTo>
                <a:lnTo>
                  <a:pt x="4330934" y="899662"/>
                </a:lnTo>
                <a:lnTo>
                  <a:pt x="0" y="89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48544" y="1942074"/>
            <a:ext cx="16790912" cy="13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a line detection four types of masks are used to get the response, i.e, R1, R2,R3, R4 for the directions vertical horizontal, +45 degrees, -45 degrees.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99430" y="6167170"/>
            <a:ext cx="21690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Horizontal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55847" y="6067407"/>
            <a:ext cx="222504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-45 degree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88138" y="6067407"/>
            <a:ext cx="22865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+45 degree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13531" y="6176695"/>
            <a:ext cx="16147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313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Vertical</a:t>
            </a:r>
            <a:endParaRPr lang="en-US" sz="3400">
              <a:solidFill>
                <a:srgbClr val="FF313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2327" y="7242860"/>
            <a:ext cx="43017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Response of a mask: 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31049" y="7361472"/>
            <a:ext cx="978994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If, at a certain point in the image, |Ri| &gt; |Rj| for all j≠i, that point is said to be more likely associated with a line in the direction.</a:t>
            </a:r>
            <a:endParaRPr lang="en-US" sz="3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43541" y="5371783"/>
            <a:ext cx="10200918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≠</a:t>
            </a:r>
            <a:endParaRPr lang="en-US" sz="2100">
              <a:solidFill>
                <a:srgbClr val="000000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66775" y="905583"/>
            <a:ext cx="4048514" cy="773733"/>
            <a:chOff x="0" y="0"/>
            <a:chExt cx="1066275" cy="203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6275" cy="203782"/>
            </a:xfrm>
            <a:custGeom>
              <a:avLst/>
              <a:gdLst/>
              <a:ahLst/>
              <a:cxnLst/>
              <a:rect l="l" t="t" r="r" b="b"/>
              <a:pathLst>
                <a:path w="1066275" h="203782">
                  <a:moveTo>
                    <a:pt x="42070" y="0"/>
                  </a:moveTo>
                  <a:lnTo>
                    <a:pt x="1024205" y="0"/>
                  </a:lnTo>
                  <a:cubicBezTo>
                    <a:pt x="1035363" y="0"/>
                    <a:pt x="1046063" y="4432"/>
                    <a:pt x="1053953" y="12322"/>
                  </a:cubicBezTo>
                  <a:cubicBezTo>
                    <a:pt x="1061843" y="20212"/>
                    <a:pt x="1066275" y="30913"/>
                    <a:pt x="1066275" y="42070"/>
                  </a:cubicBezTo>
                  <a:lnTo>
                    <a:pt x="1066275" y="161711"/>
                  </a:lnTo>
                  <a:cubicBezTo>
                    <a:pt x="1066275" y="172869"/>
                    <a:pt x="1061843" y="183570"/>
                    <a:pt x="1053953" y="191459"/>
                  </a:cubicBezTo>
                  <a:cubicBezTo>
                    <a:pt x="1046063" y="199349"/>
                    <a:pt x="1035363" y="203782"/>
                    <a:pt x="1024205" y="203782"/>
                  </a:cubicBezTo>
                  <a:lnTo>
                    <a:pt x="42070" y="203782"/>
                  </a:lnTo>
                  <a:cubicBezTo>
                    <a:pt x="18836" y="203782"/>
                    <a:pt x="0" y="184946"/>
                    <a:pt x="0" y="161711"/>
                  </a:cubicBezTo>
                  <a:lnTo>
                    <a:pt x="0" y="42070"/>
                  </a:lnTo>
                  <a:cubicBezTo>
                    <a:pt x="0" y="18836"/>
                    <a:pt x="18836" y="0"/>
                    <a:pt x="42070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66275" cy="232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FFFFFF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 EDGE DETECTION</a:t>
              </a:r>
              <a:endParaRPr lang="en-US" sz="3400">
                <a:solidFill>
                  <a:srgbClr val="FFFFFF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495" y="4151198"/>
            <a:ext cx="15437009" cy="1706574"/>
          </a:xfrm>
          <a:custGeom>
            <a:avLst/>
            <a:gdLst/>
            <a:ahLst/>
            <a:cxnLst/>
            <a:rect l="l" t="t" r="r" b="b"/>
            <a:pathLst>
              <a:path w="15437009" h="1706574">
                <a:moveTo>
                  <a:pt x="0" y="0"/>
                </a:moveTo>
                <a:lnTo>
                  <a:pt x="15437010" y="0"/>
                </a:lnTo>
                <a:lnTo>
                  <a:pt x="15437010" y="1706574"/>
                </a:lnTo>
                <a:lnTo>
                  <a:pt x="0" y="170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0322" b="-37423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7" name="TextBox 7"/>
          <p:cNvSpPr txBox="1"/>
          <p:nvPr/>
        </p:nvSpPr>
        <p:spPr>
          <a:xfrm>
            <a:off x="866775" y="1953279"/>
            <a:ext cx="15849885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edge is a set of connected pixels that lies on the boundary between two regions which differ in grey value. Pixels on edge is known as edge points. 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Edges provide an outline of the object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5495" y="4333894"/>
            <a:ext cx="1543700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 physical plane, edge corresponds to the discontinuities in depth, Surface orientation, change in material properties, light variations etc.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289576" y="6019184"/>
            <a:ext cx="15291300" cy="331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285" lvl="1" indent="-314325" algn="l">
              <a:lnSpc>
                <a:spcPts val="5335"/>
              </a:lnSpc>
              <a:buFont typeface="Arial" panose="020B0604020202020204"/>
              <a:buChar char="•"/>
            </a:pPr>
            <a:r>
              <a:rPr lang="en-US" sz="291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locates sharp changes in the intensity function.</a:t>
            </a:r>
            <a:endParaRPr lang="en-US" sz="291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29285" lvl="1" indent="-314325" algn="l">
              <a:lnSpc>
                <a:spcPts val="5335"/>
              </a:lnSpc>
              <a:buFont typeface="Arial" panose="020B0604020202020204"/>
              <a:buChar char="•"/>
            </a:pPr>
            <a:r>
              <a:rPr lang="en-US" sz="291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Edges are pixels where brightness changes abruptly.</a:t>
            </a:r>
            <a:endParaRPr lang="en-US" sz="291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29285" lvl="1" indent="-314325" algn="l">
              <a:lnSpc>
                <a:spcPts val="5335"/>
              </a:lnSpc>
              <a:buFont typeface="Arial" panose="020B0604020202020204"/>
              <a:buChar char="•"/>
            </a:pPr>
            <a:r>
              <a:rPr lang="en-US" sz="291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edge can be extracted by computing the derivative of the image function</a:t>
            </a:r>
            <a:endParaRPr lang="en-US" sz="291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29285" lvl="1" indent="-314325" algn="l">
              <a:lnSpc>
                <a:spcPts val="5335"/>
              </a:lnSpc>
              <a:buFont typeface="Arial" panose="020B0604020202020204"/>
              <a:buChar char="•"/>
            </a:pPr>
            <a:r>
              <a:rPr lang="en-US" sz="291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Magnitude of the derivative, indicates the strength or contrast of edge</a:t>
            </a:r>
            <a:endParaRPr lang="en-US" sz="291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29285" lvl="1" indent="-314325" algn="l">
              <a:lnSpc>
                <a:spcPts val="5335"/>
              </a:lnSpc>
              <a:buFont typeface="Arial" panose="020B0604020202020204"/>
              <a:buChar char="•"/>
            </a:pPr>
            <a:r>
              <a:rPr lang="en-US" sz="291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Direction of the derivative vector, indicates the edge orientation</a:t>
            </a:r>
            <a:endParaRPr lang="en-US" sz="291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66775" y="905583"/>
            <a:ext cx="4048514" cy="773733"/>
            <a:chOff x="0" y="0"/>
            <a:chExt cx="1066275" cy="203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6275" cy="203782"/>
            </a:xfrm>
            <a:custGeom>
              <a:avLst/>
              <a:gdLst/>
              <a:ahLst/>
              <a:cxnLst/>
              <a:rect l="l" t="t" r="r" b="b"/>
              <a:pathLst>
                <a:path w="1066275" h="203782">
                  <a:moveTo>
                    <a:pt x="42070" y="0"/>
                  </a:moveTo>
                  <a:lnTo>
                    <a:pt x="1024205" y="0"/>
                  </a:lnTo>
                  <a:cubicBezTo>
                    <a:pt x="1035363" y="0"/>
                    <a:pt x="1046063" y="4432"/>
                    <a:pt x="1053953" y="12322"/>
                  </a:cubicBezTo>
                  <a:cubicBezTo>
                    <a:pt x="1061843" y="20212"/>
                    <a:pt x="1066275" y="30913"/>
                    <a:pt x="1066275" y="42070"/>
                  </a:cubicBezTo>
                  <a:lnTo>
                    <a:pt x="1066275" y="161711"/>
                  </a:lnTo>
                  <a:cubicBezTo>
                    <a:pt x="1066275" y="172869"/>
                    <a:pt x="1061843" y="183570"/>
                    <a:pt x="1053953" y="191459"/>
                  </a:cubicBezTo>
                  <a:cubicBezTo>
                    <a:pt x="1046063" y="199349"/>
                    <a:pt x="1035363" y="203782"/>
                    <a:pt x="1024205" y="203782"/>
                  </a:cubicBezTo>
                  <a:lnTo>
                    <a:pt x="42070" y="203782"/>
                  </a:lnTo>
                  <a:cubicBezTo>
                    <a:pt x="18836" y="203782"/>
                    <a:pt x="0" y="184946"/>
                    <a:pt x="0" y="161711"/>
                  </a:cubicBezTo>
                  <a:lnTo>
                    <a:pt x="0" y="42070"/>
                  </a:lnTo>
                  <a:cubicBezTo>
                    <a:pt x="0" y="18836"/>
                    <a:pt x="18836" y="0"/>
                    <a:pt x="42070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66275" cy="232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r>
                <a:rPr lang="en-US" sz="3400">
                  <a:solidFill>
                    <a:srgbClr val="FFFFFF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 EDGE DETECTION</a:t>
              </a:r>
              <a:endParaRPr lang="en-US" sz="3400">
                <a:solidFill>
                  <a:srgbClr val="FFFFFF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769846" y="3827402"/>
            <a:ext cx="6921310" cy="8051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6132044" y="3827402"/>
            <a:ext cx="2559112" cy="8051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691156" y="3827402"/>
            <a:ext cx="7073473" cy="7929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719542" y="4620309"/>
            <a:ext cx="2505974" cy="1046381"/>
            <a:chOff x="0" y="0"/>
            <a:chExt cx="660010" cy="2755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Step Edge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511641" y="4620309"/>
            <a:ext cx="2505974" cy="1046381"/>
            <a:chOff x="0" y="0"/>
            <a:chExt cx="660010" cy="2755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Roof Edge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351270" y="4620309"/>
            <a:ext cx="2505974" cy="1046381"/>
            <a:chOff x="0" y="0"/>
            <a:chExt cx="660010" cy="2755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Spike Edge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66775" y="2371138"/>
            <a:ext cx="15741715" cy="1422060"/>
          </a:xfrm>
          <a:custGeom>
            <a:avLst/>
            <a:gdLst/>
            <a:ahLst/>
            <a:cxnLst/>
            <a:rect l="l" t="t" r="r" b="b"/>
            <a:pathLst>
              <a:path w="15741715" h="1422060">
                <a:moveTo>
                  <a:pt x="0" y="0"/>
                </a:moveTo>
                <a:lnTo>
                  <a:pt x="15741715" y="0"/>
                </a:lnTo>
                <a:lnTo>
                  <a:pt x="15741715" y="1422060"/>
                </a:lnTo>
                <a:lnTo>
                  <a:pt x="0" y="142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108411" b="-401803"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8737632" y="3793198"/>
            <a:ext cx="2312054" cy="8271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0">
            <a:off x="5143792" y="4620309"/>
            <a:ext cx="2505974" cy="1046381"/>
            <a:chOff x="0" y="0"/>
            <a:chExt cx="660010" cy="2755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Ramp Edge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598947" y="6133416"/>
            <a:ext cx="3090980" cy="1777714"/>
          </a:xfrm>
          <a:custGeom>
            <a:avLst/>
            <a:gdLst/>
            <a:ahLst/>
            <a:cxnLst/>
            <a:rect l="l" t="t" r="r" b="b"/>
            <a:pathLst>
              <a:path w="3090980" h="1777714">
                <a:moveTo>
                  <a:pt x="0" y="0"/>
                </a:moveTo>
                <a:lnTo>
                  <a:pt x="3090980" y="0"/>
                </a:lnTo>
                <a:lnTo>
                  <a:pt x="3090980" y="1777713"/>
                </a:lnTo>
                <a:lnTo>
                  <a:pt x="0" y="1777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76875" y="6057069"/>
            <a:ext cx="3133587" cy="1751595"/>
          </a:xfrm>
          <a:custGeom>
            <a:avLst/>
            <a:gdLst/>
            <a:ahLst/>
            <a:cxnLst/>
            <a:rect l="l" t="t" r="r" b="b"/>
            <a:pathLst>
              <a:path w="3133587" h="1751595">
                <a:moveTo>
                  <a:pt x="0" y="0"/>
                </a:moveTo>
                <a:lnTo>
                  <a:pt x="3133586" y="0"/>
                </a:lnTo>
                <a:lnTo>
                  <a:pt x="3133586" y="1751595"/>
                </a:lnTo>
                <a:lnTo>
                  <a:pt x="0" y="175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99255" y="6104841"/>
            <a:ext cx="3410003" cy="1806289"/>
          </a:xfrm>
          <a:custGeom>
            <a:avLst/>
            <a:gdLst/>
            <a:ahLst/>
            <a:cxnLst/>
            <a:rect l="l" t="t" r="r" b="b"/>
            <a:pathLst>
              <a:path w="3410003" h="1806289">
                <a:moveTo>
                  <a:pt x="0" y="0"/>
                </a:moveTo>
                <a:lnTo>
                  <a:pt x="3410004" y="0"/>
                </a:lnTo>
                <a:lnTo>
                  <a:pt x="3410004" y="1806288"/>
                </a:lnTo>
                <a:lnTo>
                  <a:pt x="0" y="1806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06685" y="6157106"/>
            <a:ext cx="3616893" cy="1701759"/>
          </a:xfrm>
          <a:custGeom>
            <a:avLst/>
            <a:gdLst/>
            <a:ahLst/>
            <a:cxnLst/>
            <a:rect l="l" t="t" r="r" b="b"/>
            <a:pathLst>
              <a:path w="3616893" h="1701759">
                <a:moveTo>
                  <a:pt x="0" y="0"/>
                </a:moveTo>
                <a:lnTo>
                  <a:pt x="3616893" y="0"/>
                </a:lnTo>
                <a:lnTo>
                  <a:pt x="3616893" y="1701758"/>
                </a:lnTo>
                <a:lnTo>
                  <a:pt x="0" y="1701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17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59497" y="2758636"/>
            <a:ext cx="157417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Some of the Commonly encountered edges in image processing are: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6775" y="8831580"/>
            <a:ext cx="2823152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abrupt change in intensity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98289" y="8831580"/>
            <a:ext cx="3639421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Quick change or immediately returns to original intensity level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511641" y="8831580"/>
            <a:ext cx="3418808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is not instantaneous over short distance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85203" y="8831580"/>
            <a:ext cx="2823152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slow and gradual change in intensity</a:t>
            </a:r>
            <a:endParaRPr lang="en-US" sz="2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331" y="332741"/>
            <a:ext cx="3136344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Advantages: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3570" y="2806164"/>
            <a:ext cx="17447575" cy="394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Simplifies Analysis: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By dividing an image into segments, it reduces complexity, making it easier to analyze and interpret individual regions.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Facilitates Object Identification: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Makes it easier to identify and classify objects by isolating them from the background or other objects.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Enhances Performance: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Increases the efficiency of algorithms by reducing the amount of data to be processed.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76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-316550" y="1449141"/>
            <a:ext cx="7732930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1. Image Segmentation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7" name="Picture 6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6667500"/>
            <a:ext cx="5241290" cy="29375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2"/>
        </p:blipFill>
        <p:spPr>
          <a:xfrm>
            <a:off x="9372600" y="6557010"/>
            <a:ext cx="685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6566" y="2262092"/>
            <a:ext cx="16683977" cy="764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Image segmentation is a crucial step in image processing, where an image is divided into meaningful regions or objects. This is essential for tasks like object recognition, tracking, and scene understanding.</a:t>
            </a:r>
            <a:endParaRPr lang="en-US" sz="29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Three fundamental techniques in image segmentation include 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point detection</a:t>
            </a:r>
            <a:r>
              <a:rPr lang="en-US" sz="2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, 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line detection,</a:t>
            </a:r>
            <a:r>
              <a:rPr lang="en-US" sz="2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and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 edge detection:</a:t>
            </a:r>
            <a:endParaRPr lang="en-US" sz="2900">
              <a:solidFill>
                <a:srgbClr val="000000"/>
              </a:solidFill>
              <a:latin typeface="Canva Sans Italics" panose="00000500000000000000"/>
              <a:ea typeface="Canva Sans Italics" panose="00000500000000000000"/>
              <a:cs typeface="Canva Sans Italics" panose="00000500000000000000"/>
              <a:sym typeface="Canva Sans Italics" panose="00000500000000000000"/>
            </a:endParaRPr>
          </a:p>
          <a:p>
            <a:pPr algn="l">
              <a:lnSpc>
                <a:spcPts val="4060"/>
              </a:lnSpc>
            </a:pPr>
          </a:p>
          <a:p>
            <a:pPr marL="626110" lvl="1" indent="-313055" algn="l">
              <a:lnSpc>
                <a:spcPts val="394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Point Detection: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 Identifies distinct points in an image (like corners). Useful in tasks like object detection and 3D modeling.</a:t>
            </a:r>
            <a:endParaRPr lang="en-US" sz="2900">
              <a:solidFill>
                <a:srgbClr val="000000"/>
              </a:solidFill>
              <a:latin typeface="Canva Sans Italics" panose="00000500000000000000"/>
              <a:ea typeface="Canva Sans Italics" panose="00000500000000000000"/>
              <a:cs typeface="Canva Sans Italics" panose="00000500000000000000"/>
              <a:sym typeface="Canva Sans Italics" panose="00000500000000000000"/>
            </a:endParaRPr>
          </a:p>
          <a:p>
            <a:pPr algn="l">
              <a:lnSpc>
                <a:spcPts val="3945"/>
              </a:lnSpc>
            </a:p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Line Detection: 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Finds straight lines or curves in an image. Essential for detecting structures, roads, or text lines.</a:t>
            </a:r>
            <a:endParaRPr lang="en-US" sz="2900">
              <a:solidFill>
                <a:srgbClr val="000000"/>
              </a:solidFill>
              <a:latin typeface="Canva Sans Italics" panose="00000500000000000000"/>
              <a:ea typeface="Canva Sans Italics" panose="00000500000000000000"/>
              <a:cs typeface="Canva Sans Italics" panose="00000500000000000000"/>
              <a:sym typeface="Canva Sans Italics" panose="00000500000000000000"/>
            </a:endParaRPr>
          </a:p>
          <a:p>
            <a:pPr algn="l">
              <a:lnSpc>
                <a:spcPts val="4060"/>
              </a:lnSpc>
            </a:p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Edge Detection:</a:t>
            </a:r>
            <a:r>
              <a:rPr lang="en-US" sz="2900">
                <a:solidFill>
                  <a:srgbClr val="000000"/>
                </a:solidFill>
                <a:latin typeface="Canva Sans Italics" panose="00000500000000000000"/>
                <a:ea typeface="Canva Sans Italics" panose="00000500000000000000"/>
                <a:cs typeface="Canva Sans Italics" panose="00000500000000000000"/>
                <a:sym typeface="Canva Sans Italics" panose="00000500000000000000"/>
              </a:rPr>
              <a:t> Detects boundaries between different regions in an image. Crucial for identifying shapes, objects, and segmenting the image.</a:t>
            </a:r>
            <a:endParaRPr lang="en-US" sz="2900">
              <a:solidFill>
                <a:srgbClr val="000000"/>
              </a:solidFill>
              <a:latin typeface="Canva Sans Italics" panose="00000500000000000000"/>
              <a:ea typeface="Canva Sans Italics" panose="00000500000000000000"/>
              <a:cs typeface="Canva Sans Italics" panose="00000500000000000000"/>
              <a:sym typeface="Canva Sans Italics" panose="00000500000000000000"/>
            </a:endParaRPr>
          </a:p>
          <a:p>
            <a:pPr algn="l">
              <a:lnSpc>
                <a:spcPts val="4060"/>
              </a:lnSpc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837041" y="942975"/>
            <a:ext cx="16343011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Image Segmentation: Point, Line, and Edge Detection</a:t>
            </a:r>
            <a:endParaRPr lang="en-US" sz="4000" u="sng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11544" y="190549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629" y="787570"/>
            <a:ext cx="17517610" cy="488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2. Point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74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Advantage:</a:t>
            </a:r>
            <a:endParaRPr lang="en-US" sz="33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620"/>
              </a:lnSpc>
            </a:p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Robust Feature Identification: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Detects distinctive points or features, such as corners, which are invariant to changes in scale and rotation, providing stable reference points.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Critical for Tracking: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Essential for tracking objects or features across frames in video sequences or different images.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</p:blipFill>
        <p:spPr>
          <a:xfrm>
            <a:off x="3657600" y="5676900"/>
            <a:ext cx="10591800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009" y="1338262"/>
            <a:ext cx="17610991" cy="549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3. Line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74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Advantages:</a:t>
            </a:r>
            <a:endParaRPr lang="en-US" sz="33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620"/>
              </a:lnSpc>
            </a:p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Structural Analysis: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Useful for identifying and analyzing straight-line structures within an image, which is important for understanding geometric shapes and patterns.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Facilitates Image Alignment: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Useful in aligning and stitching images based on detected linear features.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</a:p>
        </p:txBody>
      </p:sp>
      <p:pic>
        <p:nvPicPr>
          <p:cNvPr id="3" name="Picture 2"/>
          <p:cNvPicPr/>
          <p:nvPr/>
        </p:nvPicPr>
        <p:blipFill>
          <a:blip r:embed="rId1"/>
        </p:blipFill>
        <p:spPr>
          <a:xfrm>
            <a:off x="5562600" y="6210300"/>
            <a:ext cx="649224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505" y="812429"/>
            <a:ext cx="17610991" cy="547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4. Edge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740"/>
              </a:lnSpc>
            </a:pPr>
          </a:p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Advantages:</a:t>
            </a:r>
            <a:endParaRPr lang="en-US" sz="34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76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Highlights Boundaries: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Effectively identifies the boundaries and contours of objects, which is crucial for recognizing shapes and structures.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Improves Image Quality: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Can be used for noise reduction and enhancing the quality of images by emphasizing important features.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4340"/>
              </a:lnSpc>
            </a:pPr>
          </a:p>
        </p:txBody>
      </p:sp>
      <p:pic>
        <p:nvPicPr>
          <p:cNvPr id="3" name="Picture 2"/>
          <p:cNvPicPr/>
          <p:nvPr/>
        </p:nvPicPr>
        <p:blipFill>
          <a:blip r:embed="rId1"/>
        </p:blipFill>
        <p:spPr>
          <a:xfrm>
            <a:off x="4572000" y="5753100"/>
            <a:ext cx="6708140" cy="4119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353" y="332741"/>
            <a:ext cx="511783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Dis-advantages: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7353" y="3019001"/>
            <a:ext cx="17447575" cy="222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High Computational Needs:</a:t>
            </a:r>
            <a:endParaRPr lang="en-US" sz="3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Requirements:</a:t>
            </a:r>
            <a:endParaRPr lang="en-US" sz="3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Evaluation Challenges:</a:t>
            </a:r>
            <a:endParaRPr lang="en-US" sz="3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   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316550" y="1449141"/>
            <a:ext cx="7732930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1. Image Segmentation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</p:blipFill>
        <p:spPr>
          <a:xfrm>
            <a:off x="5638800" y="4914900"/>
            <a:ext cx="7679690" cy="4969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466" y="1289784"/>
            <a:ext cx="17014834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  <a:buClrTx/>
              <a:buSzTx/>
              <a:buFontTx/>
            </a:pPr>
            <a:r>
              <a:rPr lang="en-US" sz="305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Medical Imaging:</a:t>
            </a:r>
            <a:endParaRPr lang="en-US" sz="305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Manufacturing and Quality Control:</a:t>
            </a:r>
            <a:endParaRPr lang="en-US" sz="305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Autonomous Vehicles:</a:t>
            </a:r>
            <a:endParaRPr lang="en-US" sz="305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3430"/>
              </a:lnSpc>
            </a:pPr>
          </a:p>
          <a:p>
            <a:pPr algn="just">
              <a:lnSpc>
                <a:spcPts val="3430"/>
              </a:lnSpc>
            </a:pPr>
          </a:p>
          <a:p>
            <a:pPr algn="just">
              <a:lnSpc>
                <a:spcPts val="3430"/>
              </a:lnSpc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3962319" y="342943"/>
            <a:ext cx="10969098" cy="65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sz="3825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Industry usage examples</a:t>
            </a:r>
            <a:endParaRPr lang="en-US" sz="3825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</p:blipFill>
        <p:spPr>
          <a:xfrm>
            <a:off x="914400" y="4152900"/>
            <a:ext cx="5087620" cy="36874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</p:blipFill>
        <p:spPr>
          <a:xfrm>
            <a:off x="7239000" y="4229100"/>
            <a:ext cx="9144000" cy="3954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7990" y="2680850"/>
            <a:ext cx="8241531" cy="203100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flipH="1">
            <a:off x="2808757" y="4711858"/>
            <a:ext cx="5729999" cy="1180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538756" y="4711858"/>
            <a:ext cx="0" cy="1180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538756" y="4711858"/>
            <a:ext cx="6163848" cy="1180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1184859" y="5853944"/>
            <a:ext cx="2505974" cy="1046381"/>
            <a:chOff x="0" y="0"/>
            <a:chExt cx="660010" cy="275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Point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3542837" y="5863469"/>
            <a:ext cx="2505974" cy="1046381"/>
            <a:chOff x="0" y="0"/>
            <a:chExt cx="660010" cy="2755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Edge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285768" y="5853944"/>
            <a:ext cx="2505974" cy="1046381"/>
            <a:chOff x="0" y="0"/>
            <a:chExt cx="660010" cy="2755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010" cy="275590"/>
            </a:xfrm>
            <a:custGeom>
              <a:avLst/>
              <a:gdLst/>
              <a:ahLst/>
              <a:cxnLst/>
              <a:rect l="l" t="t" r="r" b="b"/>
              <a:pathLst>
                <a:path w="660010" h="275590">
                  <a:moveTo>
                    <a:pt x="43251" y="0"/>
                  </a:moveTo>
                  <a:lnTo>
                    <a:pt x="616758" y="0"/>
                  </a:lnTo>
                  <a:cubicBezTo>
                    <a:pt x="628229" y="0"/>
                    <a:pt x="639230" y="4557"/>
                    <a:pt x="647342" y="12668"/>
                  </a:cubicBezTo>
                  <a:cubicBezTo>
                    <a:pt x="655453" y="20779"/>
                    <a:pt x="660010" y="31780"/>
                    <a:pt x="660010" y="43251"/>
                  </a:cubicBezTo>
                  <a:lnTo>
                    <a:pt x="660010" y="232339"/>
                  </a:lnTo>
                  <a:cubicBezTo>
                    <a:pt x="660010" y="256226"/>
                    <a:pt x="640645" y="275590"/>
                    <a:pt x="616758" y="275590"/>
                  </a:cubicBezTo>
                  <a:lnTo>
                    <a:pt x="43251" y="275590"/>
                  </a:lnTo>
                  <a:cubicBezTo>
                    <a:pt x="31780" y="275590"/>
                    <a:pt x="20779" y="271033"/>
                    <a:pt x="12668" y="262922"/>
                  </a:cubicBezTo>
                  <a:cubicBezTo>
                    <a:pt x="4557" y="254811"/>
                    <a:pt x="0" y="243810"/>
                    <a:pt x="0" y="232339"/>
                  </a:cubicBezTo>
                  <a:lnTo>
                    <a:pt x="0" y="43251"/>
                  </a:lnTo>
                  <a:cubicBezTo>
                    <a:pt x="0" y="31780"/>
                    <a:pt x="4557" y="20779"/>
                    <a:pt x="12668" y="12668"/>
                  </a:cubicBezTo>
                  <a:cubicBezTo>
                    <a:pt x="20779" y="4557"/>
                    <a:pt x="31780" y="0"/>
                    <a:pt x="43251" y="0"/>
                  </a:cubicBezTo>
                  <a:close/>
                </a:path>
              </a:pathLst>
            </a:custGeom>
            <a:solidFill>
              <a:srgbClr val="A0A0A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60010" cy="313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r>
                <a:rPr lang="en-US" sz="38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Line</a:t>
              </a:r>
              <a:endParaRPr lang="en-US" sz="38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04122" y="7624225"/>
            <a:ext cx="4184854" cy="390525"/>
            <a:chOff x="0" y="0"/>
            <a:chExt cx="5579805" cy="520700"/>
          </a:xfrm>
        </p:grpSpPr>
        <p:sp>
          <p:nvSpPr>
            <p:cNvPr id="17" name="TextBox 17"/>
            <p:cNvSpPr txBox="1"/>
            <p:nvPr/>
          </p:nvSpPr>
          <p:spPr>
            <a:xfrm>
              <a:off x="1031614" y="0"/>
              <a:ext cx="454819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ISOLATED POINT</a:t>
              </a:r>
              <a:endParaRPr lang="en-US" sz="26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269569"/>
              <a:ext cx="575692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9" name="Group 19"/>
            <p:cNvGrpSpPr/>
            <p:nvPr/>
          </p:nvGrpSpPr>
          <p:grpSpPr>
            <a:xfrm rot="0">
              <a:off x="385192" y="161619"/>
              <a:ext cx="215900" cy="2159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0">
            <a:off x="13360502" y="7652800"/>
            <a:ext cx="4184854" cy="390525"/>
            <a:chOff x="0" y="0"/>
            <a:chExt cx="5579805" cy="520700"/>
          </a:xfrm>
        </p:grpSpPr>
        <p:sp>
          <p:nvSpPr>
            <p:cNvPr id="22" name="TextBox 22"/>
            <p:cNvSpPr txBox="1"/>
            <p:nvPr/>
          </p:nvSpPr>
          <p:spPr>
            <a:xfrm>
              <a:off x="1031614" y="0"/>
              <a:ext cx="454819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OBJECT OUTLINE</a:t>
              </a:r>
              <a:endParaRPr lang="en-US" sz="26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269569"/>
              <a:ext cx="575692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0">
              <a:off x="385192" y="161619"/>
              <a:ext cx="215900" cy="215900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</p:grpSp>
      <p:grpSp>
        <p:nvGrpSpPr>
          <p:cNvPr id="26" name="Group 26"/>
          <p:cNvGrpSpPr/>
          <p:nvPr/>
        </p:nvGrpSpPr>
        <p:grpSpPr>
          <a:xfrm rot="0">
            <a:off x="7061098" y="8691025"/>
            <a:ext cx="4184854" cy="390525"/>
            <a:chOff x="0" y="0"/>
            <a:chExt cx="5579805" cy="520700"/>
          </a:xfrm>
        </p:grpSpPr>
        <p:sp>
          <p:nvSpPr>
            <p:cNvPr id="27" name="TextBox 27"/>
            <p:cNvSpPr txBox="1"/>
            <p:nvPr/>
          </p:nvSpPr>
          <p:spPr>
            <a:xfrm>
              <a:off x="1031614" y="0"/>
              <a:ext cx="454819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SLANTED LINE</a:t>
              </a:r>
              <a:endParaRPr lang="en-US" sz="26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69569"/>
              <a:ext cx="575692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9" name="Group 29"/>
            <p:cNvGrpSpPr/>
            <p:nvPr/>
          </p:nvGrpSpPr>
          <p:grpSpPr>
            <a:xfrm rot="0">
              <a:off x="385192" y="161619"/>
              <a:ext cx="215900" cy="215900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 rot="0">
            <a:off x="7061098" y="8167150"/>
            <a:ext cx="4184854" cy="390525"/>
            <a:chOff x="0" y="0"/>
            <a:chExt cx="5579805" cy="520700"/>
          </a:xfrm>
        </p:grpSpPr>
        <p:sp>
          <p:nvSpPr>
            <p:cNvPr id="32" name="TextBox 32"/>
            <p:cNvSpPr txBox="1"/>
            <p:nvPr/>
          </p:nvSpPr>
          <p:spPr>
            <a:xfrm>
              <a:off x="1031614" y="0"/>
              <a:ext cx="454819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VERTICAL LINE</a:t>
              </a:r>
              <a:endParaRPr lang="en-US" sz="26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0" y="269569"/>
              <a:ext cx="575692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4" name="Group 34"/>
            <p:cNvGrpSpPr/>
            <p:nvPr/>
          </p:nvGrpSpPr>
          <p:grpSpPr>
            <a:xfrm rot="0">
              <a:off x="385192" y="161619"/>
              <a:ext cx="215900" cy="215900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</p:grpSp>
      <p:grpSp>
        <p:nvGrpSpPr>
          <p:cNvPr id="36" name="Group 36"/>
          <p:cNvGrpSpPr/>
          <p:nvPr/>
        </p:nvGrpSpPr>
        <p:grpSpPr>
          <a:xfrm rot="0">
            <a:off x="7061098" y="7643275"/>
            <a:ext cx="4184854" cy="390525"/>
            <a:chOff x="0" y="0"/>
            <a:chExt cx="5579805" cy="520700"/>
          </a:xfrm>
        </p:grpSpPr>
        <p:sp>
          <p:nvSpPr>
            <p:cNvPr id="37" name="TextBox 37"/>
            <p:cNvSpPr txBox="1"/>
            <p:nvPr/>
          </p:nvSpPr>
          <p:spPr>
            <a:xfrm>
              <a:off x="1031614" y="0"/>
              <a:ext cx="454819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>
                  <a:solidFill>
                    <a:srgbClr val="2B2B2B"/>
                  </a:solidFill>
                  <a:latin typeface="Didact Gothic" panose="00000500000000000000"/>
                  <a:ea typeface="Didact Gothic" panose="00000500000000000000"/>
                  <a:cs typeface="Didact Gothic" panose="00000500000000000000"/>
                  <a:sym typeface="Didact Gothic" panose="00000500000000000000"/>
                </a:rPr>
                <a:t>HORIZONTAL LINE</a:t>
              </a:r>
              <a:endParaRPr lang="en-US" sz="2600">
                <a:solidFill>
                  <a:srgbClr val="2B2B2B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endParaRP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0" y="269569"/>
              <a:ext cx="575692" cy="0"/>
            </a:xfrm>
            <a:prstGeom prst="line">
              <a:avLst/>
            </a:prstGeom>
            <a:ln w="12700" cap="flat">
              <a:solidFill>
                <a:srgbClr val="2B2B2B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9" name="Group 39"/>
            <p:cNvGrpSpPr/>
            <p:nvPr/>
          </p:nvGrpSpPr>
          <p:grpSpPr>
            <a:xfrm rot="0">
              <a:off x="385192" y="161619"/>
              <a:ext cx="215900" cy="215900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531444" y="971550"/>
            <a:ext cx="16014624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Template Matching:  </a:t>
            </a:r>
            <a:r>
              <a:rPr lang="en-US" sz="2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Template matching Compares a small image (template) to a larger image to find matches. It is Used for finding specific objects or patterns (like faces or logos) in an image.</a:t>
            </a:r>
            <a:endParaRPr lang="en-US" sz="29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060"/>
              </a:lnSpc>
            </a:pPr>
          </a:p>
        </p:txBody>
      </p:sp>
      <p:sp>
        <p:nvSpPr>
          <p:cNvPr id="42" name="TextBox 42"/>
          <p:cNvSpPr txBox="1"/>
          <p:nvPr/>
        </p:nvSpPr>
        <p:spPr>
          <a:xfrm>
            <a:off x="1061034" y="3360283"/>
            <a:ext cx="150201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Types of Grey Level Discontinuties</a:t>
            </a:r>
            <a:endParaRPr lang="en-US" sz="34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48161" y="4324369"/>
            <a:ext cx="9457459" cy="5815398"/>
          </a:xfrm>
          <a:custGeom>
            <a:avLst/>
            <a:gdLst/>
            <a:ahLst/>
            <a:cxnLst/>
            <a:rect l="l" t="t" r="r" b="b"/>
            <a:pathLst>
              <a:path w="9457459" h="5815398">
                <a:moveTo>
                  <a:pt x="0" y="0"/>
                </a:moveTo>
                <a:lnTo>
                  <a:pt x="9457459" y="0"/>
                </a:lnTo>
                <a:lnTo>
                  <a:pt x="9457459" y="5815398"/>
                </a:lnTo>
                <a:lnTo>
                  <a:pt x="0" y="581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68" b="-28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59148" y="306706"/>
            <a:ext cx="11823339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they are used in image processing?</a:t>
            </a:r>
            <a:endParaRPr lang="en-US" sz="43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049913" y="1464700"/>
            <a:ext cx="10026804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1. Image Segmentation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6442" y="2612780"/>
            <a:ext cx="15260897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Image segmentation divides an image into meaningful regions or segments, making it easier to analyze and understand.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3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58356" y="2430547"/>
            <a:ext cx="13556089" cy="4971514"/>
          </a:xfrm>
          <a:custGeom>
            <a:avLst/>
            <a:gdLst/>
            <a:ahLst/>
            <a:cxnLst/>
            <a:rect l="l" t="t" r="r" b="b"/>
            <a:pathLst>
              <a:path w="13556089" h="4971514">
                <a:moveTo>
                  <a:pt x="0" y="0"/>
                </a:moveTo>
                <a:lnTo>
                  <a:pt x="13556089" y="0"/>
                </a:lnTo>
                <a:lnTo>
                  <a:pt x="13556089" y="4971514"/>
                </a:lnTo>
                <a:lnTo>
                  <a:pt x="0" y="497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47" b="-151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2991" y="276484"/>
            <a:ext cx="364653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its used:</a:t>
            </a:r>
            <a:endParaRPr lang="en-US" sz="32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4375" y="1164866"/>
            <a:ext cx="16333177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Object Recognition: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Segmenting an image into different objects or regions helps in identifying and classifying them.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280" y="7651115"/>
            <a:ext cx="16981549" cy="215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Vid</a:t>
            </a: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eo Surveillance: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Identifying and tracking moving objects or people within video frames.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Autonomous Vehicles: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Segmenting road lanes, pedestrians, and other vehicles to aid navigation.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344" y="-1638251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58007" y="2336456"/>
            <a:ext cx="11532524" cy="4766089"/>
          </a:xfrm>
          <a:custGeom>
            <a:avLst/>
            <a:gdLst/>
            <a:ahLst/>
            <a:cxnLst/>
            <a:rect l="l" t="t" r="r" b="b"/>
            <a:pathLst>
              <a:path w="11532524" h="4766089">
                <a:moveTo>
                  <a:pt x="0" y="0"/>
                </a:moveTo>
                <a:lnTo>
                  <a:pt x="11532523" y="0"/>
                </a:lnTo>
                <a:lnTo>
                  <a:pt x="11532523" y="4766089"/>
                </a:lnTo>
                <a:lnTo>
                  <a:pt x="0" y="476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920" b="-484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4189" y="971550"/>
            <a:ext cx="17619622" cy="10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370" lvl="1" indent="-337185" algn="ctr">
              <a:lnSpc>
                <a:spcPts val="4370"/>
              </a:lnSpc>
              <a:buFont typeface="Arial" panose="020B0604020202020204"/>
              <a:buChar char="•"/>
            </a:pPr>
            <a:r>
              <a:rPr lang="en-US" sz="3125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Medical Imaging:</a:t>
            </a:r>
            <a:r>
              <a:rPr lang="en-US" sz="31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Segmenting organs or tumors from medical scans (e.g., MRI, CT) for diagnosis and treatment planning.</a:t>
            </a:r>
            <a:endParaRPr lang="en-US" sz="31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269" y="7635703"/>
            <a:ext cx="18288000" cy="274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</a:pPr>
          </a:p>
          <a:p>
            <a:pPr marL="671830" lvl="1" indent="-335915" algn="ctr">
              <a:lnSpc>
                <a:spcPts val="4355"/>
              </a:lnSpc>
              <a:buFont typeface="Arial" panose="020B0604020202020204"/>
              <a:buChar char="•"/>
            </a:pPr>
            <a:r>
              <a:rPr lang="en-US" sz="311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Threshol</a:t>
            </a:r>
            <a:r>
              <a:rPr lang="en-US" sz="311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ding: </a:t>
            </a:r>
            <a:r>
              <a:rPr lang="en-US" sz="311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Separates objects based on pixel intensity. Simple but effective for images with clear contrast.</a:t>
            </a:r>
            <a:endParaRPr lang="en-US" sz="311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71830" lvl="1" indent="-335915" algn="ctr">
              <a:lnSpc>
                <a:spcPts val="4355"/>
              </a:lnSpc>
              <a:buFont typeface="Arial" panose="020B0604020202020204"/>
              <a:buChar char="•"/>
            </a:pPr>
            <a:r>
              <a:rPr lang="en-US" sz="311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Clustering:</a:t>
            </a:r>
            <a:r>
              <a:rPr lang="en-US" sz="311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Groups pixels with similar colors or intensities. For example, k-means clustering.</a:t>
            </a:r>
            <a:endParaRPr lang="en-US" sz="311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355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34189" y="7395356"/>
            <a:ext cx="240196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Techniques:</a:t>
            </a:r>
            <a:endParaRPr lang="en-US" sz="32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1572" y="2434050"/>
            <a:ext cx="9384856" cy="4864687"/>
          </a:xfrm>
          <a:custGeom>
            <a:avLst/>
            <a:gdLst/>
            <a:ahLst/>
            <a:cxnLst/>
            <a:rect l="l" t="t" r="r" b="b"/>
            <a:pathLst>
              <a:path w="9384856" h="4864687">
                <a:moveTo>
                  <a:pt x="0" y="0"/>
                </a:moveTo>
                <a:lnTo>
                  <a:pt x="9384856" y="0"/>
                </a:lnTo>
                <a:lnTo>
                  <a:pt x="9384856" y="4864687"/>
                </a:lnTo>
                <a:lnTo>
                  <a:pt x="0" y="48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8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0836" y="241816"/>
            <a:ext cx="457962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2. Point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7095" y="1231678"/>
            <a:ext cx="1672314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Detecting distinct points or features in an image, which can serve as reference points for further processing.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277460" y="7427114"/>
            <a:ext cx="399175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It’s Used:</a:t>
            </a:r>
            <a:endParaRPr lang="en-US" sz="3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8243724"/>
            <a:ext cx="18288000" cy="226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</a:t>
            </a: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acking: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Following the movement of specific points over time in video sequences.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Calibration: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Finding calibration points in camera calibration or 3D reconstruction tasks.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18650" y="2033413"/>
            <a:ext cx="9250700" cy="4966713"/>
          </a:xfrm>
          <a:custGeom>
            <a:avLst/>
            <a:gdLst/>
            <a:ahLst/>
            <a:cxnLst/>
            <a:rect l="l" t="t" r="r" b="b"/>
            <a:pathLst>
              <a:path w="9250700" h="4966713">
                <a:moveTo>
                  <a:pt x="0" y="0"/>
                </a:moveTo>
                <a:lnTo>
                  <a:pt x="9250700" y="0"/>
                </a:lnTo>
                <a:lnTo>
                  <a:pt x="9250700" y="4966713"/>
                </a:lnTo>
                <a:lnTo>
                  <a:pt x="0" y="496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2188" y="663709"/>
            <a:ext cx="1778169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Feature Matching: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Identifying and matching key points between images for tasks like image stitching or object recognition.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8095" y="6933451"/>
            <a:ext cx="24719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Techniques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</a:t>
            </a:r>
            <a:endParaRPr lang="en-US" sz="3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8095" y="7744981"/>
            <a:ext cx="17415784" cy="274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Harris Corner Detector: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Fin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ds points where the image intensity changes significantly in multiple directions.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Shi-Tomasi Detector: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 improvement on the Harris detector for finding good features to track.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094" y="-6640146"/>
            <a:ext cx="10944579" cy="10964515"/>
          </a:xfrm>
          <a:custGeom>
            <a:avLst/>
            <a:gdLst/>
            <a:ahLst/>
            <a:cxnLst/>
            <a:rect l="l" t="t" r="r" b="b"/>
            <a:pathLst>
              <a:path w="10944579" h="10964515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58522" y="4324369"/>
            <a:ext cx="11570574" cy="5962631"/>
          </a:xfrm>
          <a:custGeom>
            <a:avLst/>
            <a:gdLst/>
            <a:ahLst/>
            <a:cxnLst/>
            <a:rect l="l" t="t" r="r" b="b"/>
            <a:pathLst>
              <a:path w="11570574" h="5962631">
                <a:moveTo>
                  <a:pt x="0" y="0"/>
                </a:moveTo>
                <a:lnTo>
                  <a:pt x="11570574" y="0"/>
                </a:lnTo>
                <a:lnTo>
                  <a:pt x="11570574" y="5962631"/>
                </a:lnTo>
                <a:lnTo>
                  <a:pt x="0" y="5962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9893" y="117230"/>
            <a:ext cx="431946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3. Line Detection</a:t>
            </a:r>
            <a:endParaRPr lang="en-US" sz="4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90358"/>
            <a:ext cx="1703098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Purpose: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Identifying straight lines in images, useful for understanding geometric structures and patterns.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5120" y="2231787"/>
            <a:ext cx="3380597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It’s Used:</a:t>
            </a:r>
            <a:endParaRPr lang="en-US" sz="310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157625"/>
            <a:ext cx="15137757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ctr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Geometric Analysis:   </a:t>
            </a:r>
            <a:r>
              <a:rPr lang="en-US" sz="31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Detecting lines for applications like lane detection in autonomous vehicles.</a:t>
            </a:r>
            <a:endParaRPr lang="en-US" sz="31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7927</Words>
  <Application>WPS Presentation</Application>
  <PresentationFormat>On-screen Show (4:3)</PresentationFormat>
  <Paragraphs>258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Didact Gothic</vt:lpstr>
      <vt:lpstr>Arial</vt:lpstr>
      <vt:lpstr>Canva Sans</vt:lpstr>
      <vt:lpstr>Canva Sans Italics</vt:lpstr>
      <vt:lpstr>Canva Sans Bold Italics</vt:lpstr>
      <vt:lpstr>Canva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Grey Teal Modular Abstract Vision Deck Business Presentation</dc:title>
  <dc:creator/>
  <cp:lastModifiedBy>mahammed sameer syed</cp:lastModifiedBy>
  <cp:revision>3</cp:revision>
  <dcterms:created xsi:type="dcterms:W3CDTF">2006-08-16T00:00:00Z</dcterms:created>
  <dcterms:modified xsi:type="dcterms:W3CDTF">2024-08-09T17:30:15Z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FF6F4AA2059644DB8E6E91B69E5ABA3C_12</vt:lpwstr>
  </property>
  <property fmtid="{D5CDD505-2E9C-101B-9397-08002B2CF9AE}" pid="3" name="KSOProductBuildVer">
    <vt:lpwstr>1033-12.2.0.17545</vt:lpwstr>
  </property>
</Properties>
</file>